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157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BC7DD9-70E3-44DF-A0D1-5CF76E46D505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C3C8F4-6CF3-47D7-8545-A3B1F96C5D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13623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3C8F4-6CF3-47D7-8545-A3B1F96C5D76}" type="slidenum">
              <a:rPr lang="sl-SI" smtClean="0"/>
              <a:t>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55105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3C8F4-6CF3-47D7-8545-A3B1F96C5D76}" type="slidenum">
              <a:rPr lang="sl-SI" smtClean="0"/>
              <a:t>2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43725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3C8F4-6CF3-47D7-8545-A3B1F96C5D76}" type="slidenum">
              <a:rPr lang="sl-SI" smtClean="0"/>
              <a:t>3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12327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3C8F4-6CF3-47D7-8545-A3B1F96C5D76}" type="slidenum">
              <a:rPr lang="sl-SI" smtClean="0"/>
              <a:t>4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83201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9A59C-9A0B-40BC-BEF3-75E63AAC039B}" type="datetimeFigureOut">
              <a:rPr lang="sl-SI" smtClean="0"/>
              <a:t>10. 02. 2022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rnes-si.zoom.us/j/95781501591?pwd=NTRpY3ZPOVNSSEtDMTI4bENXdmlBZz09" TargetMode="External"/><Relationship Id="rId7" Type="http://schemas.openxmlformats.org/officeDocument/2006/relationships/hyperlink" Target="https://arnes-si.zoom.us/j/92546574997?pwd=MGVDalVDSnA0bnpwQlB4cm9DNlpBQT0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rnes-si.zoom.us/j/95603263240" TargetMode="External"/><Relationship Id="rId5" Type="http://schemas.openxmlformats.org/officeDocument/2006/relationships/hyperlink" Target="https://arnes-si.zoom.us/j/91591300345?pwd=MkpoSWZ4ZU1RRlU4b0xWYlV0SGhKdz09" TargetMode="External"/><Relationship Id="rId4" Type="http://schemas.openxmlformats.org/officeDocument/2006/relationships/hyperlink" Target="https://arnes-si.zoom.us/j/93782684966?pwd=Ly91cFVlN1U1MlJKcUxNY0x0RmpUdz09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arnes-si.zoom.us/j/93069583189" TargetMode="External"/><Relationship Id="rId13" Type="http://schemas.openxmlformats.org/officeDocument/2006/relationships/hyperlink" Target="https://arnes-si.zoom.us/j/96790257841" TargetMode="External"/><Relationship Id="rId18" Type="http://schemas.openxmlformats.org/officeDocument/2006/relationships/hyperlink" Target="http://www.gimnazija-koper.si/dejavnosti" TargetMode="External"/><Relationship Id="rId3" Type="http://schemas.openxmlformats.org/officeDocument/2006/relationships/hyperlink" Target="https://arnes-si.zoom.us/j/97918288370" TargetMode="External"/><Relationship Id="rId7" Type="http://schemas.openxmlformats.org/officeDocument/2006/relationships/hyperlink" Target="https://arnes-si.zoom.us/j/98029014003" TargetMode="External"/><Relationship Id="rId12" Type="http://schemas.openxmlformats.org/officeDocument/2006/relationships/hyperlink" Target="https://arnes-si.zoom.us/j/95132503738" TargetMode="External"/><Relationship Id="rId17" Type="http://schemas.openxmlformats.org/officeDocument/2006/relationships/hyperlink" Target="http://www.gimnazija-koper.si/galerija_vse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://www.gimnazija-koper.si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nes-si.zoom.us/j/93346538102?pwd=V0RJRDk0Z21ndStJZ00wUHJuRnFDQT09" TargetMode="External"/><Relationship Id="rId11" Type="http://schemas.openxmlformats.org/officeDocument/2006/relationships/hyperlink" Target="https://arnes-si.zoom.us/j/96289070373" TargetMode="External"/><Relationship Id="rId5" Type="http://schemas.openxmlformats.org/officeDocument/2006/relationships/hyperlink" Target="https://arnes-si.zoom.us/my/helena.miklavcic" TargetMode="External"/><Relationship Id="rId15" Type="http://schemas.openxmlformats.org/officeDocument/2006/relationships/hyperlink" Target="mailto:urska.lenarcic-ceranic@gimkp.si" TargetMode="External"/><Relationship Id="rId10" Type="http://schemas.openxmlformats.org/officeDocument/2006/relationships/hyperlink" Target="https://arnes-si.zoom.us/j/96953526306?pwd=ZEN2SzRKMk5zTE94aEg0R29BUGx3UT09" TargetMode="External"/><Relationship Id="rId4" Type="http://schemas.openxmlformats.org/officeDocument/2006/relationships/hyperlink" Target="https://arnes-si.zoom.us/j/98898197967" TargetMode="External"/><Relationship Id="rId9" Type="http://schemas.openxmlformats.org/officeDocument/2006/relationships/hyperlink" Target="https://arnes-si.zoom.us/j/93811006864" TargetMode="External"/><Relationship Id="rId14" Type="http://schemas.openxmlformats.org/officeDocument/2006/relationships/hyperlink" Target="https://arnes-si.zoom.us/j/9560326324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rnes-si.zoom.us/j/95781501591?pwd=NTRpY3ZPOVNSSEtDMTI4bENXdmlBZz09" TargetMode="External"/><Relationship Id="rId7" Type="http://schemas.openxmlformats.org/officeDocument/2006/relationships/hyperlink" Target="https://arnes-si.zoom.us/j/92546574997?pwd=MGVDalVDSnA0bnpwQlB4cm9DNlpBQT09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nes-si.zoom.us/j/97910983737?pwd=cTNVNk5NMElJMTB4bVQvSzlBT0lWZz09" TargetMode="External"/><Relationship Id="rId5" Type="http://schemas.openxmlformats.org/officeDocument/2006/relationships/hyperlink" Target="https://arnes-si.zoom.us/j/91591300345?pwd=MkpoSWZ4ZU1RRlU4b0xWYlV0SGhKdz09" TargetMode="External"/><Relationship Id="rId4" Type="http://schemas.openxmlformats.org/officeDocument/2006/relationships/hyperlink" Target="https://arnes-si.zoom.us/j/93782684966?pwd=Ly91cFVlN1U1MlJKcUxNY0x0RmpUdz09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arnes-si.zoom.us/j/92603121015" TargetMode="External"/><Relationship Id="rId13" Type="http://schemas.openxmlformats.org/officeDocument/2006/relationships/hyperlink" Target="https://arnes-si.zoom.us/j/97544743322" TargetMode="External"/><Relationship Id="rId18" Type="http://schemas.openxmlformats.org/officeDocument/2006/relationships/hyperlink" Target="https://arnes-si.zoom.us/j/96289070373" TargetMode="External"/><Relationship Id="rId26" Type="http://schemas.openxmlformats.org/officeDocument/2006/relationships/hyperlink" Target="http://www.gimnazija-koper.si/dejavnosti" TargetMode="External"/><Relationship Id="rId3" Type="http://schemas.openxmlformats.org/officeDocument/2006/relationships/hyperlink" Target="https://arnes-si.zoom.us/j/95861798444" TargetMode="External"/><Relationship Id="rId21" Type="http://schemas.openxmlformats.org/officeDocument/2006/relationships/hyperlink" Target="https://arnes-si.zoom.us/j/96790257841" TargetMode="External"/><Relationship Id="rId7" Type="http://schemas.openxmlformats.org/officeDocument/2006/relationships/hyperlink" Target="https://arnes-si.zoom.us/my/helena.miklavcic" TargetMode="External"/><Relationship Id="rId12" Type="http://schemas.openxmlformats.org/officeDocument/2006/relationships/hyperlink" Target="https://arnes-si.zoom.us/j/96708728205" TargetMode="External"/><Relationship Id="rId17" Type="http://schemas.openxmlformats.org/officeDocument/2006/relationships/hyperlink" Target="http://informatika.gimkp.si/~oki/infoDan/" TargetMode="External"/><Relationship Id="rId25" Type="http://schemas.openxmlformats.org/officeDocument/2006/relationships/hyperlink" Target="http://www.gimnazija-koper.si/galerija_vse" TargetMode="External"/><Relationship Id="rId2" Type="http://schemas.openxmlformats.org/officeDocument/2006/relationships/notesSlide" Target="../notesSlides/notesSlide4.xml"/><Relationship Id="rId16" Type="http://schemas.openxmlformats.org/officeDocument/2006/relationships/hyperlink" Target="https://arnes-si.zoom.us/j/96953526306?pwd=ZEN2SzRKMk5zTE94aEg0R29BUGx3UT09" TargetMode="External"/><Relationship Id="rId20" Type="http://schemas.openxmlformats.org/officeDocument/2006/relationships/hyperlink" Target="https://arnes-si.zoom.us/j/9513250373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nes-si.zoom.us/j/98128146559?pwd=SGpMUm1tSDVLNy8rQ0RzQmVOZlM0Zz09" TargetMode="External"/><Relationship Id="rId11" Type="http://schemas.openxmlformats.org/officeDocument/2006/relationships/hyperlink" Target="https://arnes-si.zoom.us/j/98029014003" TargetMode="External"/><Relationship Id="rId24" Type="http://schemas.openxmlformats.org/officeDocument/2006/relationships/hyperlink" Target="http://www.gimnazija-koper.si/" TargetMode="External"/><Relationship Id="rId5" Type="http://schemas.openxmlformats.org/officeDocument/2006/relationships/hyperlink" Target="https://arnes-si.zoom.us/j/98898197967" TargetMode="External"/><Relationship Id="rId15" Type="http://schemas.openxmlformats.org/officeDocument/2006/relationships/hyperlink" Target="https://arnes-si.zoom.us/j/94619465459?pwd=M3dUQ2x3cjV1K3dIcUU4UUVzc3lQUT09" TargetMode="External"/><Relationship Id="rId23" Type="http://schemas.openxmlformats.org/officeDocument/2006/relationships/hyperlink" Target="mailto:urska.lenarcic-ceranic@gimkp.si" TargetMode="External"/><Relationship Id="rId10" Type="http://schemas.openxmlformats.org/officeDocument/2006/relationships/hyperlink" Target="https://arnes-si.zoom.us/j/92973329370" TargetMode="External"/><Relationship Id="rId19" Type="http://schemas.openxmlformats.org/officeDocument/2006/relationships/hyperlink" Target="https://arnes-si.zoom.us/j/93259377273?pwd=VXJPRDhoeGhCUHlhN0szSm9tUlBoZz09" TargetMode="External"/><Relationship Id="rId4" Type="http://schemas.openxmlformats.org/officeDocument/2006/relationships/hyperlink" Target="https://arnes-si.zoom.us/j/97177476246?pwd=dGhzMmJqZmszaDk2MTlKbFlxRXBEZz09" TargetMode="External"/><Relationship Id="rId9" Type="http://schemas.openxmlformats.org/officeDocument/2006/relationships/hyperlink" Target="https://arnes-si.zoom.us/j/92478413202" TargetMode="External"/><Relationship Id="rId14" Type="http://schemas.openxmlformats.org/officeDocument/2006/relationships/hyperlink" Target="https://arnes-si.zoom.us/j/91351152014" TargetMode="External"/><Relationship Id="rId22" Type="http://schemas.openxmlformats.org/officeDocument/2006/relationships/hyperlink" Target="https://arnes-si.zoom.us/j/97910983737?pwd=cTNVNk5NMElJMTB4bVQvSzlBT0lWZz0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7092280" y="980728"/>
            <a:ext cx="1941984" cy="432048"/>
          </a:xfrm>
        </p:spPr>
        <p:txBody>
          <a:bodyPr>
            <a:noAutofit/>
          </a:bodyPr>
          <a:lstStyle/>
          <a:p>
            <a:pPr algn="r"/>
            <a:r>
              <a:rPr lang="sl-SI" sz="1600" b="1" dirty="0" smtClean="0">
                <a:solidFill>
                  <a:schemeClr val="accent6">
                    <a:lumMod val="75000"/>
                  </a:schemeClr>
                </a:solidFill>
              </a:rPr>
              <a:t>INFORMATIVNI DAN petek, 11. 2. 2022</a:t>
            </a:r>
            <a:br>
              <a:rPr lang="sl-SI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1600" b="1" i="1" dirty="0" smtClean="0">
                <a:solidFill>
                  <a:schemeClr val="accent6">
                    <a:lumMod val="75000"/>
                  </a:schemeClr>
                </a:solidFill>
              </a:rPr>
              <a:t>dopoldan</a:t>
            </a:r>
            <a:r>
              <a:rPr lang="sl-SI" sz="1600" i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1600" i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sl-SI" sz="16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759768" y="3861048"/>
            <a:ext cx="6400800" cy="1296144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l-SI" sz="2000" u="sng" dirty="0" smtClean="0">
                <a:hlinkClick r:id="rId3"/>
              </a:rPr>
              <a:t>Gimnazija – oddelki splošne smeri</a:t>
            </a:r>
            <a:endParaRPr lang="sl-SI" sz="2000" u="sng" dirty="0" smtClean="0">
              <a:hlinkClick r:id="rId4"/>
            </a:endParaRPr>
          </a:p>
          <a:p>
            <a:pPr marL="514350" indent="-514350" algn="l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l-SI" sz="2000" u="sng" dirty="0" smtClean="0">
                <a:hlinkClick r:id="rId5"/>
              </a:rPr>
              <a:t>Gimnazija – športni oddelki</a:t>
            </a:r>
            <a:endParaRPr lang="sl-SI" sz="2000" u="sng" dirty="0" smtClean="0"/>
          </a:p>
          <a:p>
            <a:pPr marL="514350" indent="-514350" algn="l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l-SI" sz="2000" u="sng" dirty="0" smtClean="0">
                <a:hlinkClick r:id="rId6"/>
              </a:rPr>
              <a:t>Umetniška gimnazija likovne smeri</a:t>
            </a:r>
            <a:endParaRPr lang="sl-SI" sz="2000" dirty="0"/>
          </a:p>
          <a:p>
            <a:pPr marL="514350" indent="-514350" algn="l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sl-SI" sz="2000" u="sng" dirty="0" smtClean="0">
                <a:hlinkClick r:id="rId7"/>
              </a:rPr>
              <a:t>Umetniška gimnazija glasbene smeri</a:t>
            </a:r>
            <a:endParaRPr lang="sl-SI" sz="2000" dirty="0"/>
          </a:p>
          <a:p>
            <a:pPr marL="514350" indent="-514350" algn="l">
              <a:buAutoNum type="arabicPeriod"/>
            </a:pPr>
            <a:endParaRPr lang="sl-SI" dirty="0"/>
          </a:p>
          <a:p>
            <a:pPr algn="l"/>
            <a:endParaRPr lang="sl-SI" dirty="0"/>
          </a:p>
        </p:txBody>
      </p:sp>
      <p:sp>
        <p:nvSpPr>
          <p:cNvPr id="5" name="Naslov 1"/>
          <p:cNvSpPr txBox="1">
            <a:spLocks/>
          </p:cNvSpPr>
          <p:nvPr/>
        </p:nvSpPr>
        <p:spPr>
          <a:xfrm>
            <a:off x="759768" y="836712"/>
            <a:ext cx="6264696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l-SI" sz="1200" b="1" i="1" dirty="0">
                <a:solidFill>
                  <a:schemeClr val="tx2">
                    <a:lumMod val="75000"/>
                  </a:schemeClr>
                </a:solidFill>
              </a:rPr>
              <a:t>Dragi učenci, dragi starši!</a:t>
            </a:r>
          </a:p>
          <a:p>
            <a:pPr algn="l"/>
            <a:r>
              <a:rPr lang="sl-SI" sz="1200" b="1" i="1" dirty="0">
                <a:solidFill>
                  <a:schemeClr val="tx2">
                    <a:lumMod val="75000"/>
                  </a:schemeClr>
                </a:solidFill>
              </a:rPr>
              <a:t>V tem posebnem letu vas vabimo na poseben informativni dan. Kljub izrednim </a:t>
            </a:r>
            <a:r>
              <a:rPr lang="sl-SI" sz="1200" b="1" i="1" dirty="0" smtClean="0">
                <a:solidFill>
                  <a:schemeClr val="tx2">
                    <a:lumMod val="75000"/>
                  </a:schemeClr>
                </a:solidFill>
              </a:rPr>
              <a:t>razmeram</a:t>
            </a:r>
          </a:p>
          <a:p>
            <a:pPr algn="l"/>
            <a:r>
              <a:rPr lang="sl-SI" sz="1200" b="1" i="1" dirty="0" smtClean="0">
                <a:solidFill>
                  <a:schemeClr val="tx2">
                    <a:lumMod val="75000"/>
                  </a:schemeClr>
                </a:solidFill>
              </a:rPr>
              <a:t>vam </a:t>
            </a:r>
            <a:r>
              <a:rPr lang="sl-SI" sz="1200" b="1" i="1" dirty="0">
                <a:solidFill>
                  <a:schemeClr val="tx2">
                    <a:lumMod val="75000"/>
                  </a:schemeClr>
                </a:solidFill>
              </a:rPr>
              <a:t>bomo poskušali karseda izčrpno prikazati delo na naši šoli: predstaviti programe, smeri in postopke za vpis ter naslikati tudi vsakdanji utrip gimnazijskega življenja. 	</a:t>
            </a:r>
          </a:p>
          <a:p>
            <a:pPr algn="r"/>
            <a:r>
              <a:rPr lang="sl-SI" sz="1200" b="1" i="1" dirty="0">
                <a:solidFill>
                  <a:schemeClr val="tx2">
                    <a:lumMod val="75000"/>
                  </a:schemeClr>
                </a:solidFill>
              </a:rPr>
              <a:t>Prijazno vabljeni!</a:t>
            </a:r>
            <a:endParaRPr lang="sl-SI" sz="16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Naslov 1"/>
          <p:cNvSpPr txBox="1">
            <a:spLocks/>
          </p:cNvSpPr>
          <p:nvPr/>
        </p:nvSpPr>
        <p:spPr>
          <a:xfrm>
            <a:off x="759768" y="2204864"/>
            <a:ext cx="6836568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l-SI" sz="1600" i="1" dirty="0"/>
              <a:t>PREDSTAVITEV </a:t>
            </a:r>
            <a:r>
              <a:rPr lang="sl-SI" sz="1600" b="1" i="1" dirty="0"/>
              <a:t>POSAMEZNIH PROGRAMOV IN SMERI</a:t>
            </a:r>
            <a:r>
              <a:rPr lang="sl-SI" sz="1600" i="1" dirty="0"/>
              <a:t> NA GIMNAZIJI KOPER </a:t>
            </a:r>
          </a:p>
          <a:p>
            <a:pPr algn="l"/>
            <a:endParaRPr lang="sl-SI" sz="1600" dirty="0" smtClean="0"/>
          </a:p>
          <a:p>
            <a:pPr algn="l"/>
            <a:r>
              <a:rPr lang="sl-SI" sz="1600" dirty="0" smtClean="0"/>
              <a:t>1. DEL:  </a:t>
            </a:r>
            <a:r>
              <a:rPr lang="sl-SI" sz="1600" b="1" dirty="0" smtClean="0"/>
              <a:t>9.00–10.00 / 10.00–11.00</a:t>
            </a:r>
            <a:endParaRPr lang="sl-SI" sz="1600" b="1" i="1" dirty="0"/>
          </a:p>
        </p:txBody>
      </p:sp>
      <p:sp>
        <p:nvSpPr>
          <p:cNvPr id="8" name="Naslov 1"/>
          <p:cNvSpPr txBox="1">
            <a:spLocks/>
          </p:cNvSpPr>
          <p:nvPr/>
        </p:nvSpPr>
        <p:spPr>
          <a:xfrm>
            <a:off x="759768" y="3140968"/>
            <a:ext cx="626469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l-SI" sz="1200" dirty="0"/>
              <a:t>V petek dopoldne se predstavitev vsake smeri ponovi dvakrat zapored, da učenci lahko obiščete dve videokonferenci. </a:t>
            </a:r>
          </a:p>
        </p:txBody>
      </p:sp>
    </p:spTree>
    <p:extLst>
      <p:ext uri="{BB962C8B-B14F-4D97-AF65-F5344CB8AC3E}">
        <p14:creationId xmlns:p14="http://schemas.microsoft.com/office/powerpoint/2010/main" val="389353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slov 2"/>
          <p:cNvSpPr txBox="1">
            <a:spLocks/>
          </p:cNvSpPr>
          <p:nvPr/>
        </p:nvSpPr>
        <p:spPr>
          <a:xfrm>
            <a:off x="759768" y="2780928"/>
            <a:ext cx="6400800" cy="2088232"/>
          </a:xfrm>
          <a:prstGeom prst="rect">
            <a:avLst/>
          </a:prstGeom>
        </p:spPr>
        <p:txBody>
          <a:bodyPr vert="horz" lIns="91440" tIns="45720" rIns="91440" bIns="45720" numCol="3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sl-SI" sz="4000" dirty="0" smtClean="0">
                <a:hlinkClick r:id="rId3"/>
              </a:rPr>
              <a:t>Slovenščina</a:t>
            </a:r>
            <a:endParaRPr lang="sl-SI" sz="4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 smtClean="0">
                <a:hlinkClick r:id="rId4"/>
              </a:rPr>
              <a:t>Italijanščina</a:t>
            </a:r>
            <a:endParaRPr lang="sl-SI" sz="4000" u="sng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 smtClean="0">
                <a:hlinkClick r:id="rId5"/>
              </a:rPr>
              <a:t>Angleščina</a:t>
            </a:r>
            <a:endParaRPr lang="sl-SI" sz="4000" u="sng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 smtClean="0">
                <a:hlinkClick r:id="rId6"/>
              </a:rPr>
              <a:t>Matematika</a:t>
            </a:r>
            <a:endParaRPr lang="sl-SI" sz="4000" u="sng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sl-SI" sz="4000" dirty="0" smtClean="0">
                <a:hlinkClick r:id="rId7"/>
              </a:rPr>
              <a:t>Biologija</a:t>
            </a:r>
            <a:endParaRPr lang="sl-SI" sz="4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 smtClean="0">
                <a:hlinkClick r:id="rId8"/>
              </a:rPr>
              <a:t>Družboslovje</a:t>
            </a:r>
            <a:endParaRPr lang="sl-SI" sz="4000" u="sng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 smtClean="0">
                <a:hlinkClick r:id="rId9"/>
              </a:rPr>
              <a:t>Kemija</a:t>
            </a:r>
            <a:endParaRPr lang="sl-SI" sz="4000" u="sng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sl-SI" sz="4000" dirty="0" smtClean="0">
                <a:hlinkClick r:id="rId10"/>
              </a:rPr>
              <a:t>Fizika</a:t>
            </a:r>
            <a:endParaRPr lang="sl-SI" sz="4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 smtClean="0">
                <a:hlinkClick r:id="rId11"/>
              </a:rPr>
              <a:t>Informatika</a:t>
            </a:r>
            <a:endParaRPr lang="sl-SI" sz="4000" u="sng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 smtClean="0">
                <a:hlinkClick r:id="rId12"/>
              </a:rPr>
              <a:t>Športna vzgoja</a:t>
            </a:r>
            <a:endParaRPr lang="sl-SI" sz="4000" u="sng" dirty="0" smtClean="0"/>
          </a:p>
          <a:p>
            <a:pPr marL="0" indent="0">
              <a:buNone/>
            </a:pPr>
            <a:endParaRPr lang="sl-SI" u="sng" dirty="0" smtClean="0">
              <a:hlinkClick r:id="rId13"/>
            </a:endParaRPr>
          </a:p>
          <a:p>
            <a:pPr marL="0" indent="0">
              <a:buNone/>
            </a:pPr>
            <a:r>
              <a:rPr lang="sl-SI" sz="4000" u="sng" dirty="0" smtClean="0">
                <a:hlinkClick r:id="rId14"/>
              </a:rPr>
              <a:t>Strokovni predmeti likovne smeri</a:t>
            </a:r>
            <a:endParaRPr lang="sl-SI" sz="4000" u="sng" dirty="0" smtClean="0"/>
          </a:p>
          <a:p>
            <a:pPr marL="0" indent="0">
              <a:buNone/>
            </a:pPr>
            <a:endParaRPr lang="sl-SI" sz="4000" u="sng" dirty="0" smtClean="0"/>
          </a:p>
          <a:p>
            <a:pPr marL="0" indent="0">
              <a:buNone/>
            </a:pPr>
            <a:r>
              <a:rPr lang="sl-SI" sz="4000" dirty="0"/>
              <a:t>Strokovni predmeti glasbene </a:t>
            </a:r>
            <a:r>
              <a:rPr lang="sl-SI" sz="4000" dirty="0" smtClean="0"/>
              <a:t>smeri  </a:t>
            </a:r>
          </a:p>
          <a:p>
            <a:pPr marL="0" indent="0">
              <a:buNone/>
            </a:pPr>
            <a:r>
              <a:rPr lang="sl-SI" sz="2500" dirty="0" smtClean="0"/>
              <a:t>Info </a:t>
            </a:r>
            <a:r>
              <a:rPr lang="sl-SI" sz="2500" dirty="0"/>
              <a:t>ura pri profesorjih inštrumentov – kontakt: </a:t>
            </a:r>
            <a:r>
              <a:rPr lang="sl-SI" sz="2500" u="sng" dirty="0" err="1">
                <a:hlinkClick r:id="rId15"/>
              </a:rPr>
              <a:t>urska.lenarcic</a:t>
            </a:r>
            <a:r>
              <a:rPr lang="sl-SI" sz="2500" u="sng" dirty="0">
                <a:hlinkClick r:id="rId15"/>
              </a:rPr>
              <a:t>-</a:t>
            </a:r>
            <a:r>
              <a:rPr lang="sl-SI" sz="2500" u="sng" dirty="0" err="1">
                <a:hlinkClick r:id="rId15"/>
              </a:rPr>
              <a:t>ceranic@gimkp.si</a:t>
            </a:r>
            <a:r>
              <a:rPr lang="sl-SI" sz="2500" u="sng" dirty="0" smtClean="0"/>
              <a:t> </a:t>
            </a:r>
            <a:r>
              <a:rPr lang="sl-SI" sz="2500" dirty="0" smtClean="0"/>
              <a:t>  </a:t>
            </a:r>
            <a:endParaRPr lang="sl-SI" sz="2500" dirty="0"/>
          </a:p>
        </p:txBody>
      </p:sp>
      <p:sp>
        <p:nvSpPr>
          <p:cNvPr id="5" name="Naslov 1"/>
          <p:cNvSpPr txBox="1">
            <a:spLocks/>
          </p:cNvSpPr>
          <p:nvPr/>
        </p:nvSpPr>
        <p:spPr>
          <a:xfrm>
            <a:off x="759768" y="836712"/>
            <a:ext cx="6836568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l-SI" sz="1600" i="1" dirty="0"/>
              <a:t>PREDSTAVITEV </a:t>
            </a:r>
            <a:r>
              <a:rPr lang="sl-SI" sz="1600" b="1" i="1" dirty="0"/>
              <a:t>POSAMEZNIH PREDMETNIH PODROČIJ in </a:t>
            </a:r>
            <a:endParaRPr lang="sl-SI" sz="1600" b="1" i="1" dirty="0" smtClean="0"/>
          </a:p>
          <a:p>
            <a:pPr algn="l"/>
            <a:r>
              <a:rPr lang="sl-SI" sz="1600" b="1" i="1" dirty="0" smtClean="0"/>
              <a:t>DEJAVNOSTI </a:t>
            </a:r>
            <a:r>
              <a:rPr lang="sl-SI" sz="1600" i="1" dirty="0" smtClean="0"/>
              <a:t>NA </a:t>
            </a:r>
            <a:r>
              <a:rPr lang="sl-SI" sz="1600" i="1" dirty="0"/>
              <a:t>ŠOLI </a:t>
            </a:r>
          </a:p>
          <a:p>
            <a:pPr algn="l"/>
            <a:endParaRPr lang="sl-SI" sz="1600" dirty="0" smtClean="0"/>
          </a:p>
          <a:p>
            <a:pPr algn="l"/>
            <a:r>
              <a:rPr lang="sl-SI" sz="1600" dirty="0" smtClean="0"/>
              <a:t>2. </a:t>
            </a:r>
            <a:r>
              <a:rPr lang="sl-SI" sz="1600" dirty="0"/>
              <a:t>DEL:  </a:t>
            </a:r>
            <a:r>
              <a:rPr lang="sl-SI" sz="1600" b="1" dirty="0"/>
              <a:t>11.00–11.45 </a:t>
            </a:r>
            <a:endParaRPr lang="sl-SI" sz="1600" b="1" i="1" dirty="0"/>
          </a:p>
        </p:txBody>
      </p:sp>
      <p:sp>
        <p:nvSpPr>
          <p:cNvPr id="6" name="Naslov 1"/>
          <p:cNvSpPr txBox="1">
            <a:spLocks/>
          </p:cNvSpPr>
          <p:nvPr/>
        </p:nvSpPr>
        <p:spPr>
          <a:xfrm>
            <a:off x="759768" y="1844824"/>
            <a:ext cx="6264696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l-SI" sz="1200" dirty="0"/>
              <a:t>Na povezavah vas pričakujejo profesorji in dijaki, ki vam bodo v ponavljajočih se predstavitvah pokazali in povedali nekaj o utripu na šoli. Postopek vključevanja: kliknete na povezavo, počakate v </a:t>
            </a:r>
            <a:r>
              <a:rPr lang="sl-SI" sz="1200" dirty="0" err="1"/>
              <a:t>Zoom</a:t>
            </a:r>
            <a:r>
              <a:rPr lang="sl-SI" sz="1200" dirty="0"/>
              <a:t> čakalnici, da se nabere skupinica, spustijo vas na videokonferenco – in predstavitev posameznega področja se začne. </a:t>
            </a:r>
          </a:p>
        </p:txBody>
      </p:sp>
      <p:sp>
        <p:nvSpPr>
          <p:cNvPr id="10" name="Naslov 1"/>
          <p:cNvSpPr txBox="1">
            <a:spLocks/>
          </p:cNvSpPr>
          <p:nvPr/>
        </p:nvSpPr>
        <p:spPr>
          <a:xfrm>
            <a:off x="7092280" y="980728"/>
            <a:ext cx="194198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sl-SI" sz="1600" b="1" dirty="0" smtClean="0">
                <a:solidFill>
                  <a:schemeClr val="accent6">
                    <a:lumMod val="75000"/>
                  </a:schemeClr>
                </a:solidFill>
              </a:rPr>
              <a:t>INFORMATIVNI DAN petek, </a:t>
            </a:r>
            <a:r>
              <a:rPr lang="sl-SI" sz="1600" b="1" dirty="0">
                <a:solidFill>
                  <a:schemeClr val="accent6">
                    <a:lumMod val="75000"/>
                  </a:schemeClr>
                </a:solidFill>
              </a:rPr>
              <a:t>11. 2. 2022</a:t>
            </a:r>
            <a:r>
              <a:rPr lang="sl-SI" sz="16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1600" b="1" i="1" dirty="0" smtClean="0">
                <a:solidFill>
                  <a:schemeClr val="accent6">
                    <a:lumMod val="75000"/>
                  </a:schemeClr>
                </a:solidFill>
              </a:rPr>
              <a:t>dopoldan</a:t>
            </a:r>
            <a:r>
              <a:rPr lang="sl-SI" sz="1600" i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1600" i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sl-SI" sz="16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Naslov 1"/>
          <p:cNvSpPr txBox="1">
            <a:spLocks/>
          </p:cNvSpPr>
          <p:nvPr/>
        </p:nvSpPr>
        <p:spPr>
          <a:xfrm>
            <a:off x="759768" y="4725144"/>
            <a:ext cx="7303504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l-SI" sz="1200" b="1" i="1" dirty="0">
                <a:solidFill>
                  <a:schemeClr val="tx2">
                    <a:lumMod val="75000"/>
                  </a:schemeClr>
                </a:solidFill>
              </a:rPr>
              <a:t>VEČ INFORMACIJ O DELU IN UTRIPU NA NAŠI ŠOLI, SI LAHKO OGLEDATE </a:t>
            </a:r>
            <a:r>
              <a:rPr lang="sl-SI" sz="1200" b="1" i="1" dirty="0" smtClean="0">
                <a:solidFill>
                  <a:schemeClr val="tx2">
                    <a:lumMod val="75000"/>
                  </a:schemeClr>
                </a:solidFill>
              </a:rPr>
              <a:t>NA SPLETNI </a:t>
            </a:r>
            <a:r>
              <a:rPr lang="sl-SI" sz="1200" b="1" i="1" dirty="0">
                <a:solidFill>
                  <a:schemeClr val="tx2">
                    <a:lumMod val="75000"/>
                  </a:schemeClr>
                </a:solidFill>
              </a:rPr>
              <a:t>STRANI GIMNAZIJE KOPER</a:t>
            </a:r>
            <a:r>
              <a:rPr lang="sl-SI" sz="1200" b="1" i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algn="l"/>
            <a:endParaRPr lang="sl-SI" sz="12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pl-PL" sz="1200" u="sng" dirty="0" smtClean="0">
                <a:hlinkClick r:id="rId16"/>
              </a:rPr>
              <a:t>Programi (po zavihkih – splošni oddelki, športni oddelki, umetniški oddelki)</a:t>
            </a:r>
            <a:endParaRPr lang="pl-PL" sz="1200" u="sng" dirty="0" smtClean="0"/>
          </a:p>
          <a:p>
            <a:pPr algn="l">
              <a:lnSpc>
                <a:spcPct val="150000"/>
              </a:lnSpc>
            </a:pPr>
            <a:r>
              <a:rPr lang="sl-SI" sz="1200" u="sng" dirty="0" smtClean="0">
                <a:hlinkClick r:id="rId17"/>
              </a:rPr>
              <a:t>Fotografije in videoposnetki</a:t>
            </a:r>
            <a:endParaRPr lang="sl-SI" sz="1200" u="sng" dirty="0" smtClean="0"/>
          </a:p>
          <a:p>
            <a:pPr algn="l">
              <a:lnSpc>
                <a:spcPct val="150000"/>
              </a:lnSpc>
            </a:pPr>
            <a:r>
              <a:rPr lang="sl-SI" sz="1200" u="sng" dirty="0" smtClean="0">
                <a:hlinkClick r:id="rId18"/>
              </a:rPr>
              <a:t>Projekti in druge dejavnosti</a:t>
            </a:r>
            <a:endParaRPr lang="sl-SI" sz="1200" dirty="0"/>
          </a:p>
        </p:txBody>
      </p:sp>
    </p:spTree>
    <p:extLst>
      <p:ext uri="{BB962C8B-B14F-4D97-AF65-F5344CB8AC3E}">
        <p14:creationId xmlns:p14="http://schemas.microsoft.com/office/powerpoint/2010/main" val="126818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slov 2"/>
          <p:cNvSpPr txBox="1">
            <a:spLocks/>
          </p:cNvSpPr>
          <p:nvPr/>
        </p:nvSpPr>
        <p:spPr>
          <a:xfrm>
            <a:off x="759768" y="3284984"/>
            <a:ext cx="6400800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sl-SI" sz="2000" u="sng" dirty="0" smtClean="0">
                <a:hlinkClick r:id="rId3"/>
              </a:rPr>
              <a:t>Gimnazija – oddelki splošne smeri</a:t>
            </a:r>
            <a:endParaRPr lang="sl-SI" sz="2000" u="sng" dirty="0" smtClean="0">
              <a:hlinkClick r:id="rId4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l-SI" sz="2000" u="sng" dirty="0" smtClean="0">
                <a:hlinkClick r:id="rId5"/>
              </a:rPr>
              <a:t>Gimnazija – športni oddelki</a:t>
            </a:r>
            <a:endParaRPr lang="sl-SI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sl-SI" sz="2000" u="sng" dirty="0" smtClean="0">
                <a:hlinkClick r:id="rId6"/>
              </a:rPr>
              <a:t>Umetniška gimnazija likovne smeri</a:t>
            </a:r>
            <a:endParaRPr lang="sl-SI" sz="2000" u="sng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sl-SI" sz="2000" u="sng" dirty="0" smtClean="0">
                <a:hlinkClick r:id="rId7"/>
              </a:rPr>
              <a:t>Umetniška gimnazija glasbene smeri</a:t>
            </a:r>
            <a:endParaRPr lang="sl-SI" sz="2000" dirty="0" smtClean="0"/>
          </a:p>
          <a:p>
            <a:pPr marL="514350" indent="-514350">
              <a:buFont typeface="Arial" pitchFamily="34" charset="0"/>
              <a:buAutoNum type="arabicPeriod"/>
            </a:pPr>
            <a:endParaRPr lang="sl-SI" dirty="0" smtClean="0"/>
          </a:p>
          <a:p>
            <a:endParaRPr lang="sl-SI" dirty="0"/>
          </a:p>
        </p:txBody>
      </p:sp>
      <p:sp>
        <p:nvSpPr>
          <p:cNvPr id="6" name="Naslov 1"/>
          <p:cNvSpPr txBox="1">
            <a:spLocks/>
          </p:cNvSpPr>
          <p:nvPr/>
        </p:nvSpPr>
        <p:spPr>
          <a:xfrm>
            <a:off x="759768" y="836712"/>
            <a:ext cx="6264696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l-SI" sz="1200" b="1" i="1" dirty="0">
                <a:solidFill>
                  <a:schemeClr val="tx2">
                    <a:lumMod val="75000"/>
                  </a:schemeClr>
                </a:solidFill>
              </a:rPr>
              <a:t>Dragi učenci, dragi starši!</a:t>
            </a:r>
          </a:p>
          <a:p>
            <a:pPr algn="l"/>
            <a:r>
              <a:rPr lang="sl-SI" sz="1200" b="1" i="1" dirty="0">
                <a:solidFill>
                  <a:schemeClr val="tx2">
                    <a:lumMod val="75000"/>
                  </a:schemeClr>
                </a:solidFill>
              </a:rPr>
              <a:t>V tem posebnem letu vas vabimo na poseben informativni dan. Kljub izrednim </a:t>
            </a:r>
            <a:r>
              <a:rPr lang="sl-SI" sz="1200" b="1" i="1" dirty="0" smtClean="0">
                <a:solidFill>
                  <a:schemeClr val="tx2">
                    <a:lumMod val="75000"/>
                  </a:schemeClr>
                </a:solidFill>
              </a:rPr>
              <a:t>razmeram</a:t>
            </a:r>
          </a:p>
          <a:p>
            <a:pPr algn="l"/>
            <a:r>
              <a:rPr lang="sl-SI" sz="1200" b="1" i="1" dirty="0" smtClean="0">
                <a:solidFill>
                  <a:schemeClr val="tx2">
                    <a:lumMod val="75000"/>
                  </a:schemeClr>
                </a:solidFill>
              </a:rPr>
              <a:t>vam </a:t>
            </a:r>
            <a:r>
              <a:rPr lang="sl-SI" sz="1200" b="1" i="1" dirty="0">
                <a:solidFill>
                  <a:schemeClr val="tx2">
                    <a:lumMod val="75000"/>
                  </a:schemeClr>
                </a:solidFill>
              </a:rPr>
              <a:t>bomo poskušali karseda izčrpno prikazati delo na naši šoli: predstaviti programe, smeri in postopke za vpis ter naslikati tudi vsakdanji utrip gimnazijskega življenja. 	</a:t>
            </a:r>
          </a:p>
          <a:p>
            <a:pPr algn="r"/>
            <a:r>
              <a:rPr lang="sl-SI" sz="1200" b="1" i="1" dirty="0">
                <a:solidFill>
                  <a:schemeClr val="tx2">
                    <a:lumMod val="75000"/>
                  </a:schemeClr>
                </a:solidFill>
              </a:rPr>
              <a:t>Prijazno vabljeni!</a:t>
            </a:r>
            <a:endParaRPr lang="sl-SI" sz="16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Naslov 1"/>
          <p:cNvSpPr txBox="1">
            <a:spLocks/>
          </p:cNvSpPr>
          <p:nvPr/>
        </p:nvSpPr>
        <p:spPr>
          <a:xfrm>
            <a:off x="759768" y="2204864"/>
            <a:ext cx="6836568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l-SI" sz="1600" i="1" dirty="0"/>
              <a:t>PREDSTAVITEV </a:t>
            </a:r>
            <a:r>
              <a:rPr lang="sl-SI" sz="1600" b="1" i="1" dirty="0"/>
              <a:t>POSAMEZNIH PROGRAMOV IN SMERI</a:t>
            </a:r>
            <a:r>
              <a:rPr lang="sl-SI" sz="1600" i="1" dirty="0"/>
              <a:t> NA GIMNAZIJI KOPER </a:t>
            </a:r>
          </a:p>
          <a:p>
            <a:pPr algn="l"/>
            <a:endParaRPr lang="sl-SI" sz="1600" dirty="0" smtClean="0"/>
          </a:p>
          <a:p>
            <a:pPr algn="l"/>
            <a:r>
              <a:rPr lang="sl-SI" sz="1600" dirty="0" smtClean="0"/>
              <a:t>1</a:t>
            </a:r>
            <a:r>
              <a:rPr lang="sl-SI" sz="1600" dirty="0"/>
              <a:t>. DEL:  </a:t>
            </a:r>
            <a:r>
              <a:rPr lang="sl-SI" sz="1600" b="1" dirty="0"/>
              <a:t>15.00–16.00</a:t>
            </a:r>
          </a:p>
        </p:txBody>
      </p:sp>
      <p:sp>
        <p:nvSpPr>
          <p:cNvPr id="9" name="Naslov 1"/>
          <p:cNvSpPr txBox="1">
            <a:spLocks/>
          </p:cNvSpPr>
          <p:nvPr/>
        </p:nvSpPr>
        <p:spPr>
          <a:xfrm>
            <a:off x="7092280" y="980728"/>
            <a:ext cx="194198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sl-SI" sz="1600" b="1" dirty="0" smtClean="0">
                <a:solidFill>
                  <a:schemeClr val="accent6">
                    <a:lumMod val="75000"/>
                  </a:schemeClr>
                </a:solidFill>
              </a:rPr>
              <a:t>INFORMATIVNI DAN petek, </a:t>
            </a:r>
            <a:r>
              <a:rPr lang="sl-SI" sz="1600" b="1" dirty="0">
                <a:solidFill>
                  <a:schemeClr val="accent6">
                    <a:lumMod val="75000"/>
                  </a:schemeClr>
                </a:solidFill>
              </a:rPr>
              <a:t>11. 2. 2022</a:t>
            </a:r>
            <a:r>
              <a:rPr lang="sl-SI" sz="16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1600" b="1" i="1" dirty="0" smtClean="0">
                <a:solidFill>
                  <a:schemeClr val="accent6">
                    <a:lumMod val="75000"/>
                  </a:schemeClr>
                </a:solidFill>
              </a:rPr>
              <a:t>popoldan</a:t>
            </a:r>
            <a:r>
              <a:rPr lang="sl-SI" sz="1600" i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1600" i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sl-SI" sz="1600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56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1"/>
          <p:cNvSpPr txBox="1">
            <a:spLocks/>
          </p:cNvSpPr>
          <p:nvPr/>
        </p:nvSpPr>
        <p:spPr>
          <a:xfrm>
            <a:off x="759768" y="836712"/>
            <a:ext cx="6836568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l-SI" sz="1600" i="1" dirty="0"/>
              <a:t>PREDSTAVITEV </a:t>
            </a:r>
            <a:r>
              <a:rPr lang="sl-SI" sz="1600" b="1" i="1" dirty="0"/>
              <a:t>POSAMEZNIH PREDMETNIH PODROČIJ in </a:t>
            </a:r>
            <a:endParaRPr lang="sl-SI" sz="1600" b="1" i="1" dirty="0" smtClean="0"/>
          </a:p>
          <a:p>
            <a:pPr algn="l"/>
            <a:r>
              <a:rPr lang="sl-SI" sz="1600" b="1" i="1" dirty="0" smtClean="0"/>
              <a:t>DEJAVNOSTI </a:t>
            </a:r>
            <a:r>
              <a:rPr lang="sl-SI" sz="1600" i="1" dirty="0"/>
              <a:t>NA ŠOLI </a:t>
            </a:r>
          </a:p>
          <a:p>
            <a:pPr algn="l"/>
            <a:endParaRPr lang="sl-SI" sz="1600" dirty="0" smtClean="0"/>
          </a:p>
          <a:p>
            <a:pPr algn="l"/>
            <a:r>
              <a:rPr lang="sl-SI" sz="1600" dirty="0" smtClean="0"/>
              <a:t>2. </a:t>
            </a:r>
            <a:r>
              <a:rPr lang="sl-SI" sz="1600" dirty="0"/>
              <a:t>DEL:  </a:t>
            </a:r>
            <a:r>
              <a:rPr lang="sl-SI" sz="1600" b="1" dirty="0"/>
              <a:t>16.00–16.30</a:t>
            </a:r>
            <a:r>
              <a:rPr lang="sl-SI" sz="1600" b="1" dirty="0" smtClean="0"/>
              <a:t> </a:t>
            </a:r>
            <a:endParaRPr lang="sl-SI" sz="1600" b="1" i="1" dirty="0"/>
          </a:p>
        </p:txBody>
      </p:sp>
      <p:sp>
        <p:nvSpPr>
          <p:cNvPr id="6" name="Naslov 1"/>
          <p:cNvSpPr txBox="1">
            <a:spLocks/>
          </p:cNvSpPr>
          <p:nvPr/>
        </p:nvSpPr>
        <p:spPr>
          <a:xfrm>
            <a:off x="759768" y="1844824"/>
            <a:ext cx="633251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l-SI" sz="1200" dirty="0"/>
              <a:t>Na povezavah vas pričakujejo profesorji in dijaki, ki vam bodo v ponavljajočih se predstavitvah pokazali in povedali nekaj o utripu na šoli. Postopek vključevanja: kliknete na </a:t>
            </a:r>
            <a:r>
              <a:rPr lang="sl-SI" sz="1200" dirty="0" smtClean="0"/>
              <a:t>povezavo, počakate </a:t>
            </a:r>
            <a:r>
              <a:rPr lang="sl-SI" sz="1200" dirty="0"/>
              <a:t>v </a:t>
            </a:r>
            <a:r>
              <a:rPr lang="sl-SI" sz="1200" dirty="0" err="1"/>
              <a:t>Zoom</a:t>
            </a:r>
            <a:r>
              <a:rPr lang="sl-SI" sz="1200" dirty="0"/>
              <a:t> čakalnici, da se nabere skupinica, spustijo vas na videokonferenco – in predstavitev posameznega področja se začne. </a:t>
            </a:r>
          </a:p>
        </p:txBody>
      </p:sp>
      <p:sp>
        <p:nvSpPr>
          <p:cNvPr id="9" name="Podnaslov 2"/>
          <p:cNvSpPr txBox="1">
            <a:spLocks/>
          </p:cNvSpPr>
          <p:nvPr/>
        </p:nvSpPr>
        <p:spPr>
          <a:xfrm>
            <a:off x="759768" y="2780928"/>
            <a:ext cx="6400800" cy="2016224"/>
          </a:xfrm>
          <a:prstGeom prst="rect">
            <a:avLst/>
          </a:prstGeom>
        </p:spPr>
        <p:txBody>
          <a:bodyPr vert="horz" lIns="91440" tIns="45720" rIns="91440" bIns="45720" numCol="3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sl-SI" sz="4000" u="sng" dirty="0">
                <a:hlinkClick r:id="rId3"/>
              </a:rPr>
              <a:t>Slovenščina</a:t>
            </a:r>
            <a:endParaRPr lang="sl-SI" sz="4000" u="sng" dirty="0">
              <a:hlinkClick r:id="rId4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>
                <a:hlinkClick r:id="rId5"/>
              </a:rPr>
              <a:t>Italijanščina</a:t>
            </a:r>
            <a:endParaRPr lang="sl-SI" sz="4000" u="sng" dirty="0">
              <a:hlinkClick r:id="rId6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>
                <a:hlinkClick r:id="rId7"/>
              </a:rPr>
              <a:t>Angleščina</a:t>
            </a:r>
            <a:endParaRPr lang="sl-SI" sz="4000" u="sng" dirty="0">
              <a:hlinkClick r:id="rId8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>
                <a:hlinkClick r:id="rId9"/>
              </a:rPr>
              <a:t>Matematika</a:t>
            </a:r>
            <a:endParaRPr lang="sl-SI" sz="4000" dirty="0">
              <a:hlinkClick r:id="rId1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>
                <a:hlinkClick r:id="rId11"/>
              </a:rPr>
              <a:t>Biologija</a:t>
            </a:r>
            <a:endParaRPr lang="sl-SI" sz="4000" u="sng" dirty="0">
              <a:hlinkClick r:id="rId12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>
                <a:hlinkClick r:id="rId13"/>
              </a:rPr>
              <a:t>Družboslovje</a:t>
            </a:r>
            <a:endParaRPr lang="sl-SI" sz="4000" u="sng" dirty="0">
              <a:hlinkClick r:id="rId14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>
                <a:hlinkClick r:id="rId15"/>
              </a:rPr>
              <a:t>Kemija</a:t>
            </a:r>
            <a:endParaRPr lang="sl-SI" sz="4000" dirty="0">
              <a:hlinkClick r:id="rId16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sl-SI" sz="4000" dirty="0">
                <a:hlinkClick r:id="rId16"/>
              </a:rPr>
              <a:t>Fizika</a:t>
            </a:r>
            <a:endParaRPr lang="sl-SI" sz="4000" u="sng" dirty="0">
              <a:hlinkClick r:id="rId17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>
                <a:hlinkClick r:id="rId18"/>
              </a:rPr>
              <a:t>Informatika</a:t>
            </a:r>
            <a:endParaRPr lang="sl-SI" sz="4000" u="sng" dirty="0">
              <a:hlinkClick r:id="rId19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>
                <a:hlinkClick r:id="rId20"/>
              </a:rPr>
              <a:t>Športna vzgoja</a:t>
            </a:r>
            <a:endParaRPr lang="sl-SI" sz="4000" u="sng" dirty="0">
              <a:hlinkClick r:id="rId21"/>
            </a:endParaRPr>
          </a:p>
          <a:p>
            <a:pPr marL="0" indent="0">
              <a:buNone/>
            </a:pPr>
            <a:endParaRPr lang="sl-SI" u="sng" dirty="0" smtClean="0">
              <a:hlinkClick r:id="rId21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sl-SI" sz="4000" u="sng" dirty="0">
                <a:hlinkClick r:id="rId22"/>
              </a:rPr>
              <a:t>Strokovni predmeti likovne smeri</a:t>
            </a:r>
            <a:endParaRPr lang="sl-SI" sz="4000" u="sng" dirty="0"/>
          </a:p>
          <a:p>
            <a:pPr marL="0" indent="0">
              <a:buNone/>
            </a:pPr>
            <a:endParaRPr lang="sl-SI" sz="4000" u="sng" dirty="0" smtClean="0"/>
          </a:p>
          <a:p>
            <a:pPr marL="0" indent="0">
              <a:buNone/>
            </a:pPr>
            <a:r>
              <a:rPr lang="sl-SI" sz="4000" dirty="0"/>
              <a:t>Strokovni predmeti glasbene </a:t>
            </a:r>
            <a:r>
              <a:rPr lang="sl-SI" sz="4000" dirty="0" smtClean="0"/>
              <a:t>smeri  </a:t>
            </a:r>
          </a:p>
          <a:p>
            <a:pPr marL="0" indent="0">
              <a:buNone/>
            </a:pPr>
            <a:r>
              <a:rPr lang="sl-SI" sz="2500" dirty="0" smtClean="0"/>
              <a:t>Info </a:t>
            </a:r>
            <a:r>
              <a:rPr lang="sl-SI" sz="2500" dirty="0"/>
              <a:t>ura pri profesorjih inštrumentov – kontakt: </a:t>
            </a:r>
            <a:r>
              <a:rPr lang="sl-SI" sz="2500" u="sng" dirty="0" err="1">
                <a:hlinkClick r:id="rId23"/>
              </a:rPr>
              <a:t>urska.lenarcic</a:t>
            </a:r>
            <a:r>
              <a:rPr lang="sl-SI" sz="2500" u="sng" dirty="0">
                <a:hlinkClick r:id="rId23"/>
              </a:rPr>
              <a:t>-</a:t>
            </a:r>
            <a:r>
              <a:rPr lang="sl-SI" sz="2500" u="sng" dirty="0" err="1">
                <a:hlinkClick r:id="rId23"/>
              </a:rPr>
              <a:t>ceranic@gimkp.si</a:t>
            </a:r>
            <a:r>
              <a:rPr lang="sl-SI" sz="2500" u="sng" dirty="0" smtClean="0"/>
              <a:t> </a:t>
            </a:r>
            <a:r>
              <a:rPr lang="sl-SI" sz="2500" dirty="0" smtClean="0"/>
              <a:t>  </a:t>
            </a:r>
            <a:endParaRPr lang="sl-SI" sz="2500" dirty="0"/>
          </a:p>
        </p:txBody>
      </p:sp>
      <p:sp>
        <p:nvSpPr>
          <p:cNvPr id="10" name="Naslov 1"/>
          <p:cNvSpPr txBox="1">
            <a:spLocks/>
          </p:cNvSpPr>
          <p:nvPr/>
        </p:nvSpPr>
        <p:spPr>
          <a:xfrm>
            <a:off x="7092280" y="980728"/>
            <a:ext cx="194198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sl-SI" sz="1600" b="1" dirty="0" smtClean="0">
                <a:solidFill>
                  <a:schemeClr val="accent6">
                    <a:lumMod val="75000"/>
                  </a:schemeClr>
                </a:solidFill>
              </a:rPr>
              <a:t>INFORMATIVNI DAN petek, </a:t>
            </a:r>
            <a:r>
              <a:rPr lang="sl-SI" sz="1600" b="1" dirty="0">
                <a:solidFill>
                  <a:schemeClr val="accent6">
                    <a:lumMod val="75000"/>
                  </a:schemeClr>
                </a:solidFill>
              </a:rPr>
              <a:t>11. 2. 2022</a:t>
            </a:r>
            <a:r>
              <a:rPr lang="sl-SI" sz="16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16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l-SI" sz="1600" b="1" i="1" dirty="0" smtClean="0">
                <a:solidFill>
                  <a:schemeClr val="accent6">
                    <a:lumMod val="75000"/>
                  </a:schemeClr>
                </a:solidFill>
              </a:rPr>
              <a:t>popoldan</a:t>
            </a:r>
            <a:r>
              <a:rPr lang="sl-SI" sz="1600" i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l-SI" sz="1600" i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sl-SI" sz="16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Naslov 1"/>
          <p:cNvSpPr txBox="1">
            <a:spLocks/>
          </p:cNvSpPr>
          <p:nvPr/>
        </p:nvSpPr>
        <p:spPr>
          <a:xfrm>
            <a:off x="759768" y="4725144"/>
            <a:ext cx="7303504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l-SI" sz="1200" b="1" i="1" dirty="0">
                <a:solidFill>
                  <a:schemeClr val="tx2">
                    <a:lumMod val="75000"/>
                  </a:schemeClr>
                </a:solidFill>
              </a:rPr>
              <a:t>VEČ INFORMACIJ O DELU IN UTRIPU NA NAŠI ŠOLI, SI LAHKO OGLEDATE </a:t>
            </a:r>
            <a:r>
              <a:rPr lang="sl-SI" sz="1200" b="1" i="1" dirty="0" smtClean="0">
                <a:solidFill>
                  <a:schemeClr val="tx2">
                    <a:lumMod val="75000"/>
                  </a:schemeClr>
                </a:solidFill>
              </a:rPr>
              <a:t>NA SPLETNI </a:t>
            </a:r>
            <a:r>
              <a:rPr lang="sl-SI" sz="1200" b="1" i="1" dirty="0">
                <a:solidFill>
                  <a:schemeClr val="tx2">
                    <a:lumMod val="75000"/>
                  </a:schemeClr>
                </a:solidFill>
              </a:rPr>
              <a:t>STRANI GIMNAZIJE KOPER</a:t>
            </a:r>
            <a:r>
              <a:rPr lang="sl-SI" sz="1200" b="1" i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algn="l"/>
            <a:endParaRPr lang="sl-SI" sz="12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lnSpc>
                <a:spcPct val="150000"/>
              </a:lnSpc>
            </a:pPr>
            <a:r>
              <a:rPr lang="pl-PL" sz="1200" u="sng" dirty="0" smtClean="0">
                <a:hlinkClick r:id="rId24"/>
              </a:rPr>
              <a:t>Programi (po zavihkih – splošni oddelki, športni oddelki, umetniški oddelki)</a:t>
            </a:r>
            <a:endParaRPr lang="pl-PL" sz="1200" u="sng" dirty="0" smtClean="0"/>
          </a:p>
          <a:p>
            <a:pPr algn="l">
              <a:lnSpc>
                <a:spcPct val="150000"/>
              </a:lnSpc>
            </a:pPr>
            <a:r>
              <a:rPr lang="sl-SI" sz="1200" u="sng" dirty="0" smtClean="0">
                <a:hlinkClick r:id="rId25"/>
              </a:rPr>
              <a:t>Fotografije in videoposnetki</a:t>
            </a:r>
            <a:endParaRPr lang="sl-SI" sz="1200" u="sng" dirty="0" smtClean="0"/>
          </a:p>
          <a:p>
            <a:pPr algn="l">
              <a:lnSpc>
                <a:spcPct val="150000"/>
              </a:lnSpc>
            </a:pPr>
            <a:r>
              <a:rPr lang="sl-SI" sz="1200" u="sng" dirty="0" smtClean="0">
                <a:hlinkClick r:id="rId26"/>
              </a:rPr>
              <a:t>Projekti in druge dejavnosti</a:t>
            </a:r>
            <a:endParaRPr lang="sl-SI" sz="1200" dirty="0"/>
          </a:p>
        </p:txBody>
      </p:sp>
    </p:spTree>
    <p:extLst>
      <p:ext uri="{BB962C8B-B14F-4D97-AF65-F5344CB8AC3E}">
        <p14:creationId xmlns:p14="http://schemas.microsoft.com/office/powerpoint/2010/main" val="21905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zadje00A3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ozadje00A3</Template>
  <TotalTime>304</TotalTime>
  <Words>482</Words>
  <Application>Microsoft Office PowerPoint</Application>
  <PresentationFormat>Diaprojekcija na zaslonu (4:3)</PresentationFormat>
  <Paragraphs>81</Paragraphs>
  <Slides>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4</vt:i4>
      </vt:variant>
    </vt:vector>
  </HeadingPairs>
  <TitlesOfParts>
    <vt:vector size="5" baseType="lpstr">
      <vt:lpstr>ozadje00A3</vt:lpstr>
      <vt:lpstr>INFORMATIVNI DAN petek, 11. 2. 2022 dopoldan 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KOCO</dc:creator>
  <cp:lastModifiedBy>Alen</cp:lastModifiedBy>
  <cp:revision>40</cp:revision>
  <dcterms:created xsi:type="dcterms:W3CDTF">2021-01-29T09:51:42Z</dcterms:created>
  <dcterms:modified xsi:type="dcterms:W3CDTF">2022-02-10T12:51:02Z</dcterms:modified>
</cp:coreProperties>
</file>